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bibati@bk.ru" TargetMode="External"/><Relationship Id="rId2" Type="http://schemas.openxmlformats.org/officeDocument/2006/relationships/hyperlink" Target="mailto:Evgeniya-shigaev@mail.r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663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«Жилье горожанам на 2007 – 2027 годы»</a:t>
            </a: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Подпрограмма «Доступное жилье» </a:t>
            </a:r>
            <a:r>
              <a:rPr lang="ru-RU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https://www.kzn.ru/meriya/ispolnitelnyy-komitet/upravlenie-zhilishchnoy-politiki/zhilishchnye-programmy</a:t>
            </a:r>
            <a:r>
              <a:rPr lang="en-US" sz="2000" b="1" u="sng" dirty="0" smtClean="0">
                <a:solidFill>
                  <a:srgbClr val="FFFF00"/>
                </a:solidFill>
              </a:rPr>
              <a:t>/</a:t>
            </a:r>
            <a:r>
              <a:rPr lang="ru-RU" sz="2000" b="1" u="sng" dirty="0" smtClean="0">
                <a:solidFill>
                  <a:srgbClr val="FFFF00"/>
                </a:solidFill>
              </a:rPr>
              <a:t/>
            </a:r>
            <a:br>
              <a:rPr lang="ru-RU" sz="2000" b="1" u="sng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рамках реализации программы для молодых ученых предоставляется жилье.</a:t>
            </a:r>
            <a:b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327376"/>
          </a:xfrm>
        </p:spPr>
        <p:txBody>
          <a:bodyPr>
            <a:normAutofit fontScale="55000" lnSpcReduction="20000"/>
          </a:bodyPr>
          <a:lstStyle/>
          <a:p>
            <a:pPr marL="342900" indent="-342900" algn="l">
              <a:buNone/>
            </a:pP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Требования</a:t>
            </a:r>
            <a:r>
              <a:rPr lang="ru-RU" sz="33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Наличие ученой степени;</a:t>
            </a:r>
          </a:p>
          <a:p>
            <a:pPr marL="342900" indent="-342900"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 35 лет (кандидат наук) и до 40 лет (доктор наук);</a:t>
            </a:r>
          </a:p>
          <a:p>
            <a:pPr marL="342900" indent="-342900"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Стаж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работы не менее 3-х лет, исключая годы обучения в аспирантуре;</a:t>
            </a:r>
          </a:p>
          <a:p>
            <a:pPr marL="342900" indent="-342900"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достижений в научной, педагогической, творческой и </a:t>
            </a:r>
          </a:p>
          <a:p>
            <a:pPr marL="342900" indent="-342900" algn="l"/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общественной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algn="ctr">
              <a:buNone/>
            </a:pPr>
            <a:r>
              <a:rPr lang="ru-RU" sz="3300" b="1" dirty="0" smtClean="0">
                <a:solidFill>
                  <a:srgbClr val="FF0000"/>
                </a:solidFill>
              </a:rPr>
              <a:t>Первоначальный взнос не менее 30%</a:t>
            </a:r>
          </a:p>
          <a:p>
            <a:pPr algn="ctr">
              <a:buNone/>
            </a:pPr>
            <a:r>
              <a:rPr lang="ru-RU" sz="3300" dirty="0" smtClean="0"/>
              <a:t>Реализация программы в 2018 году – </a:t>
            </a:r>
            <a:r>
              <a:rPr lang="ru-RU" sz="3300" dirty="0" smtClean="0">
                <a:solidFill>
                  <a:srgbClr val="FF0000"/>
                </a:solidFill>
              </a:rPr>
              <a:t>5 квартир </a:t>
            </a:r>
            <a:endParaRPr lang="ru-RU" sz="33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300" dirty="0" smtClean="0"/>
              <a:t>Ориентировочная </a:t>
            </a:r>
            <a:r>
              <a:rPr lang="ru-RU" sz="3300" dirty="0" smtClean="0"/>
              <a:t>расчетная цена кв.м. при постановке на очередь </a:t>
            </a:r>
            <a:endParaRPr lang="ru-RU" sz="3300" dirty="0" smtClean="0"/>
          </a:p>
          <a:p>
            <a:pPr algn="ctr">
              <a:buNone/>
            </a:pPr>
            <a:r>
              <a:rPr lang="ru-RU" sz="3300" dirty="0" smtClean="0"/>
              <a:t>В </a:t>
            </a:r>
            <a:r>
              <a:rPr lang="ru-RU" sz="3300" dirty="0" smtClean="0"/>
              <a:t>2018 году ~</a:t>
            </a:r>
            <a:r>
              <a:rPr lang="ru-RU" sz="3300" dirty="0" smtClean="0">
                <a:solidFill>
                  <a:srgbClr val="FF0000"/>
                </a:solidFill>
              </a:rPr>
              <a:t>53 000</a:t>
            </a:r>
            <a:r>
              <a:rPr lang="ru-RU" sz="3300" dirty="0" smtClean="0"/>
              <a:t> руб./кв.м </a:t>
            </a:r>
          </a:p>
          <a:p>
            <a:pPr algn="ctr"/>
            <a:endParaRPr lang="ru-RU" sz="3300" dirty="0" smtClean="0"/>
          </a:p>
          <a:p>
            <a:pPr algn="l"/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3300" dirty="0" smtClean="0"/>
          </a:p>
          <a:p>
            <a:pPr algn="l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32737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</a:rPr>
              <a:t>За более подробной информацией можно обращаться по следующим контактам: </a:t>
            </a:r>
            <a:endParaRPr lang="ru-RU" b="1" dirty="0" smtClean="0">
              <a:solidFill>
                <a:srgbClr val="00B0F0"/>
              </a:solidFill>
            </a:endParaRPr>
          </a:p>
          <a:p>
            <a:r>
              <a:rPr lang="ru-RU" b="1" dirty="0" smtClean="0"/>
              <a:t>Адрес</a:t>
            </a:r>
            <a:r>
              <a:rPr lang="ru-RU" b="1" dirty="0" smtClean="0"/>
              <a:t>: ул. </a:t>
            </a:r>
            <a:r>
              <a:rPr lang="ru-RU" b="1" dirty="0" err="1" smtClean="0"/>
              <a:t>Миславского</a:t>
            </a:r>
            <a:r>
              <a:rPr lang="ru-RU" b="1" dirty="0" smtClean="0"/>
              <a:t>. д.4, тел.: 292-60-30</a:t>
            </a:r>
          </a:p>
          <a:p>
            <a:r>
              <a:rPr lang="ru-RU" b="1" dirty="0" smtClean="0"/>
              <a:t>Консультация по программе «</a:t>
            </a:r>
            <a:r>
              <a:rPr lang="ru-RU" b="1" dirty="0" smtClean="0"/>
              <a:t>Жилье горожанам </a:t>
            </a:r>
            <a:r>
              <a:rPr lang="ru-RU" b="1" dirty="0" smtClean="0"/>
              <a:t>на 2007-2027 годы» </a:t>
            </a:r>
          </a:p>
          <a:p>
            <a:pPr>
              <a:buNone/>
            </a:pPr>
            <a:r>
              <a:rPr lang="ru-RU" b="1" dirty="0" smtClean="0"/>
              <a:t>в </a:t>
            </a:r>
            <a:r>
              <a:rPr lang="ru-RU" b="1" dirty="0" smtClean="0"/>
              <a:t> кабинете </a:t>
            </a:r>
            <a:r>
              <a:rPr lang="ru-RU" b="1" dirty="0" smtClean="0"/>
              <a:t>№ 2</a:t>
            </a:r>
            <a:r>
              <a:rPr lang="en-US" b="1" dirty="0" smtClean="0"/>
              <a:t>0</a:t>
            </a:r>
            <a:r>
              <a:rPr lang="ru-RU" b="1" dirty="0" smtClean="0"/>
              <a:t>8, </a:t>
            </a:r>
            <a:r>
              <a:rPr lang="ru-RU" b="1" dirty="0" smtClean="0"/>
              <a:t>специалист Сергеева </a:t>
            </a:r>
            <a:r>
              <a:rPr lang="ru-RU" b="1" dirty="0" smtClean="0"/>
              <a:t>Ирина Павловна:</a:t>
            </a:r>
          </a:p>
          <a:p>
            <a:r>
              <a:rPr lang="ru-RU" b="1" dirty="0" smtClean="0"/>
              <a:t>Вторник – 13:30 – 17:00 (по предварительной записи)</a:t>
            </a:r>
          </a:p>
          <a:p>
            <a:r>
              <a:rPr lang="ru-RU" b="1" dirty="0" smtClean="0"/>
              <a:t>Четверг – 09:00 – 11:30 (по предварительной записи)</a:t>
            </a:r>
          </a:p>
          <a:p>
            <a:endParaRPr lang="ru-RU" b="1" dirty="0" smtClean="0"/>
          </a:p>
          <a:p>
            <a:r>
              <a:rPr lang="ru-RU" b="1" dirty="0" smtClean="0"/>
              <a:t>члены </a:t>
            </a:r>
            <a:r>
              <a:rPr lang="ru-RU" b="1" dirty="0" smtClean="0"/>
              <a:t>Совета молодых ученых и специалистов г.Казани </a:t>
            </a:r>
          </a:p>
          <a:p>
            <a:r>
              <a:rPr lang="ru-RU" b="1" dirty="0" smtClean="0"/>
              <a:t>Шигаева Евгения Юрьевна</a:t>
            </a:r>
            <a:r>
              <a:rPr lang="ru-RU" dirty="0" smtClean="0"/>
              <a:t>, </a:t>
            </a:r>
            <a:r>
              <a:rPr lang="ru-RU" b="1" dirty="0" smtClean="0"/>
              <a:t>тел.: 89053129637, </a:t>
            </a:r>
            <a:r>
              <a:rPr lang="en-US" b="1" dirty="0" smtClean="0"/>
              <a:t>e-mail</a:t>
            </a:r>
            <a:r>
              <a:rPr lang="ru-RU" b="1" dirty="0" smtClean="0"/>
              <a:t>: </a:t>
            </a:r>
            <a:r>
              <a:rPr lang="en-US" b="1" dirty="0" smtClean="0">
                <a:hlinkClick r:id="rId2"/>
              </a:rPr>
              <a:t>Evgeniya-shigaev@mail.ru</a:t>
            </a:r>
            <a:endParaRPr lang="ru-RU" b="1" dirty="0" smtClean="0"/>
          </a:p>
          <a:p>
            <a:r>
              <a:rPr lang="ru-RU" b="1" dirty="0" err="1" smtClean="0"/>
              <a:t>Загрутдинова</a:t>
            </a:r>
            <a:r>
              <a:rPr lang="ru-RU" b="1" dirty="0" smtClean="0"/>
              <a:t> Альбина </a:t>
            </a:r>
            <a:r>
              <a:rPr lang="ru-RU" b="1" dirty="0" err="1" smtClean="0"/>
              <a:t>Камилевна</a:t>
            </a:r>
            <a:r>
              <a:rPr lang="ru-RU" b="1" dirty="0" smtClean="0"/>
              <a:t>, тел.: 89276714405, </a:t>
            </a:r>
            <a:r>
              <a:rPr lang="en-US" b="1" dirty="0" smtClean="0"/>
              <a:t>e-mail: </a:t>
            </a:r>
            <a:r>
              <a:rPr lang="en-US" b="1" dirty="0" smtClean="0">
                <a:hlinkClick r:id="rId3"/>
              </a:rPr>
              <a:t>habibati@bk.ru</a:t>
            </a:r>
            <a:r>
              <a:rPr lang="en-US" b="1" dirty="0" smtClean="0"/>
              <a:t> 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</TotalTime>
  <Words>181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Программа «Жилье горожанам на 2007 – 2027 годы» Подпрограмма «Доступное жилье» (https://www.kzn.ru/meriya/ispolnitelnyy-komitet/upravlenie-zhilishchnoy-politiki/zhilishchnye-programmy/ В рамках реализации программы для молодых ученых предоставляется жилье.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«Жилье горожанам на 2007 – 2027 годы» Подпрограмма «Доступное жилье» (https://www.kzn.ru/meriya/ispolnitelnyy-komitet/upravlenie-zhilishchnoy-politiki/zhilishchnye-programmy/ </dc:title>
  <cp:lastModifiedBy>Admin</cp:lastModifiedBy>
  <cp:revision>4</cp:revision>
  <dcterms:modified xsi:type="dcterms:W3CDTF">2018-04-08T17:19:23Z</dcterms:modified>
</cp:coreProperties>
</file>